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Roboto"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19" y="45"/>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995aad0f5d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995aad0f5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99d19abcd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99d19abcd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995aad0f5d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995aad0f5d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9a7a46906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9a7a46906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95aad0f5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95aad0f5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99d19abcd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99d19abcd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995aad0f5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995aad0f5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995aad0f5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995aad0f5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95aad0f5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95aad0f5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995aad0f5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995aad0f5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995aad0f5d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995aad0f5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9a7a46906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9a7a46906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1C232"/>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it" b="1">
                <a:solidFill>
                  <a:srgbClr val="FF0000"/>
                </a:solidFill>
              </a:rPr>
              <a:t>SEGNALE D’EMERGENZA</a:t>
            </a:r>
            <a:endParaRPr b="1">
              <a:solidFill>
                <a:srgbClr val="FF0000"/>
              </a:solidFill>
            </a:endParaRPr>
          </a:p>
          <a:p>
            <a:pPr marL="0" lvl="0" indent="0" algn="ctr" rtl="0">
              <a:spcBef>
                <a:spcPts val="0"/>
              </a:spcBef>
              <a:spcAft>
                <a:spcPts val="0"/>
              </a:spcAft>
              <a:buNone/>
            </a:pPr>
            <a:r>
              <a:rPr lang="it" b="1">
                <a:solidFill>
                  <a:srgbClr val="FF0000"/>
                </a:solidFill>
              </a:rPr>
              <a:t>Che faccio?</a:t>
            </a:r>
            <a:endParaRPr b="1">
              <a:solidFill>
                <a:srgbClr val="FF0000"/>
              </a:solidFill>
            </a:endParaRPr>
          </a:p>
        </p:txBody>
      </p:sp>
      <p:sp>
        <p:nvSpPr>
          <p:cNvPr id="55" name="Google Shape;55;p13"/>
          <p:cNvSpPr txBox="1">
            <a:spLocks noGrp="1"/>
          </p:cNvSpPr>
          <p:nvPr>
            <p:ph type="subTitle" idx="1"/>
          </p:nvPr>
        </p:nvSpPr>
        <p:spPr>
          <a:xfrm rot="-860">
            <a:off x="433150" y="3292500"/>
            <a:ext cx="8391600" cy="1401900"/>
          </a:xfrm>
          <a:prstGeom prst="rect">
            <a:avLst/>
          </a:prstGeom>
        </p:spPr>
        <p:txBody>
          <a:bodyPr spcFirstLastPara="1" wrap="square" lIns="91425" tIns="91425" rIns="91425" bIns="91425" anchor="t" anchorCtr="0">
            <a:normAutofit fontScale="62500" lnSpcReduction="20000"/>
          </a:bodyPr>
          <a:lstStyle/>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it" b="1">
                <a:solidFill>
                  <a:srgbClr val="000000"/>
                </a:solidFill>
              </a:rPr>
              <a:t>Classe 4^ E</a:t>
            </a:r>
            <a:endParaRPr b="1">
              <a:solidFill>
                <a:srgbClr val="000000"/>
              </a:solidFill>
            </a:endParaRPr>
          </a:p>
          <a:p>
            <a:pPr marL="0" lvl="0" indent="0" algn="ctr" rtl="0">
              <a:spcBef>
                <a:spcPts val="0"/>
              </a:spcBef>
              <a:spcAft>
                <a:spcPts val="0"/>
              </a:spcAft>
              <a:buNone/>
            </a:pPr>
            <a:r>
              <a:rPr lang="it" b="1">
                <a:solidFill>
                  <a:srgbClr val="000000"/>
                </a:solidFill>
              </a:rPr>
              <a:t>Scuola primaria Don L. Milani</a:t>
            </a:r>
            <a:endParaRPr b="1">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09" name="Google Shape;109;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it">
                <a:solidFill>
                  <a:srgbClr val="000000"/>
                </a:solidFill>
              </a:rPr>
              <a:t>LA PROVA D’ESODO DI MIA MAMMA</a:t>
            </a:r>
            <a:endParaRPr>
              <a:solidFill>
                <a:srgbClr val="000000"/>
              </a:solidFill>
            </a:endParaRPr>
          </a:p>
          <a:p>
            <a:pPr marL="0" lvl="0" indent="0" algn="l" rtl="0">
              <a:spcBef>
                <a:spcPts val="1200"/>
              </a:spcBef>
              <a:spcAft>
                <a:spcPts val="0"/>
              </a:spcAft>
              <a:buNone/>
            </a:pPr>
            <a:r>
              <a:rPr lang="it">
                <a:solidFill>
                  <a:srgbClr val="000000"/>
                </a:solidFill>
              </a:rPr>
              <a:t>La mamma al lavoro ha fatto la prova d’esodo e mi ha raccontato come si svolge; fanno la prova a negozio chiuso, lei e i suoi colleghi fanno finta di lavorare come in una normale giornata di lavoro; ad un certo punto il collega di un reparto, avvisa il centro servizi che c’è un principio di incendio nel suo reparto (per esempio reparto TV), le colleghe del centro servizi fanno un annuncio con l’interfono 100-100-100 reparto TV, quindi i colleghi che fanno parte della squadra antincendio prendono gli estintori e si dirigono al reparto TV provando a spegnere l’incendio. Se non riescono e l’incendio si estende, avvisano il centro servizi che l’incendio è fuori controllo, quindi le addette fanno la chiamata di emergenza al 118 e poi fanno un secondo annuncio con l’interfono 1000-1000-1000, i colleghi capiscono così che bisogna far evacuare il negozio, quindi iniziano a raggruppare i clienti e li indirizzano verso le uscite di sicurezza. a questo punto viene fatto un terzo annuncio che dice che per motivi di sicurezza bisogna abbandonare i locali e si aprono le porte REI e si esce tutti fuori e ci si dirige ai punti di raccolta per essere contati ed essere sicuri che nessun collega sia rimasto all’interno del negozio.</a:t>
            </a:r>
            <a:endParaRPr>
              <a:solidFill>
                <a:srgbClr val="000000"/>
              </a:solidFill>
            </a:endParaRPr>
          </a:p>
          <a:p>
            <a:pPr marL="0" lvl="0" indent="0" algn="l" rtl="0">
              <a:spcBef>
                <a:spcPts val="1200"/>
              </a:spcBef>
              <a:spcAft>
                <a:spcPts val="1200"/>
              </a:spcAft>
              <a:buNone/>
            </a:pPr>
            <a:r>
              <a:rPr lang="it">
                <a:solidFill>
                  <a:srgbClr val="000000"/>
                </a:solidFill>
              </a:rPr>
              <a:t>                                                                                                                                      Sofia</a:t>
            </a:r>
            <a:endParaRPr>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15" name="Google Shape;115;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it" b="1" i="1">
                <a:solidFill>
                  <a:srgbClr val="000000"/>
                </a:solidFill>
              </a:rPr>
              <a:t>Mio zio mi ha raccontato che lavorava per un’azienda che si occupava di sicurezza antincendio.</a:t>
            </a:r>
            <a:endParaRPr b="1" i="1">
              <a:solidFill>
                <a:srgbClr val="000000"/>
              </a:solidFill>
            </a:endParaRPr>
          </a:p>
          <a:p>
            <a:pPr marL="0" lvl="0" indent="0" algn="l" rtl="0">
              <a:spcBef>
                <a:spcPts val="1200"/>
              </a:spcBef>
              <a:spcAft>
                <a:spcPts val="0"/>
              </a:spcAft>
              <a:buNone/>
            </a:pPr>
            <a:r>
              <a:rPr lang="it" b="1" i="1">
                <a:solidFill>
                  <a:srgbClr val="000000"/>
                </a:solidFill>
              </a:rPr>
              <a:t>Tra i loro clienti c’erano anche le scuole e tra i vari servizi istruivano alunni e insegnanti su come procedere in caso di emergenza. Durante una prova di evacuazione gli alunni di questa scuola avevano tutte le indicazioni per raggiungere i quattro punti prestabiliti. In ogni classe venivano incaricati due bambini responsabili di formare la fila per uscire e due per aiutare i compagni con difficoltà motorie. Una volta raggiunto il punto prestabilito le maestre hanno chiesto dove fosse il compagno che dovevano aiutare e loro si misero a ridere. Una volta finita la prova sono stati convocati i genitori dei due bambini; come punizione, sono stati sospesi perché se ci fosse stata una vera emergenza avrebbero messo in grave pericolo il loro compagno.</a:t>
            </a:r>
            <a:endParaRPr b="1" i="1">
              <a:solidFill>
                <a:srgbClr val="000000"/>
              </a:solidFill>
            </a:endParaRPr>
          </a:p>
          <a:p>
            <a:pPr marL="0" lvl="0" indent="0" algn="l" rtl="0">
              <a:spcBef>
                <a:spcPts val="1200"/>
              </a:spcBef>
              <a:spcAft>
                <a:spcPts val="1200"/>
              </a:spcAft>
              <a:buNone/>
            </a:pPr>
            <a:r>
              <a:rPr lang="it" b="1" i="1">
                <a:solidFill>
                  <a:srgbClr val="000000"/>
                </a:solidFill>
              </a:rPr>
              <a:t>                                                                                                      Rachele</a:t>
            </a:r>
            <a:endParaRPr b="1" i="1">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1C232"/>
        </a:solidFill>
        <a:effectLst/>
      </p:bgPr>
    </p:bg>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                  </a:t>
            </a:r>
            <a:r>
              <a:rPr lang="it" b="1">
                <a:solidFill>
                  <a:srgbClr val="FF0000"/>
                </a:solidFill>
              </a:rPr>
              <a:t>… e poi può arrivare l’ IT ALERT!</a:t>
            </a:r>
            <a:endParaRPr b="1">
              <a:solidFill>
                <a:srgbClr val="FF0000"/>
              </a:solidFill>
            </a:endParaRPr>
          </a:p>
        </p:txBody>
      </p:sp>
      <p:sp>
        <p:nvSpPr>
          <p:cNvPr id="121" name="Google Shape;121;p24"/>
          <p:cNvSpPr txBox="1">
            <a:spLocks noGrp="1"/>
          </p:cNvSpPr>
          <p:nvPr>
            <p:ph type="body" idx="1"/>
          </p:nvPr>
        </p:nvSpPr>
        <p:spPr>
          <a:xfrm>
            <a:off x="311700" y="1152475"/>
            <a:ext cx="8520600" cy="26127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it" sz="2000" b="1">
                <a:solidFill>
                  <a:srgbClr val="6AA84F"/>
                </a:solidFill>
              </a:rPr>
              <a:t>Martedì 19 settembre tutti i cellulari presenti in Lombardia hanno ricevuto un messaggio dal suono unico e riconoscibile: era il test di IT-ALERT, il nuovo sistema di allerta nazionale che avvisa la popolazione in caso di emergenze gravi (terremoto, vulcano attivo, nube tossica,…)</a:t>
            </a:r>
            <a:endParaRPr sz="2000" b="1">
              <a:solidFill>
                <a:srgbClr val="6AA84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1C232"/>
        </a:solidFill>
        <a:effectLst/>
      </p:bgPr>
    </p:bg>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27" name="Google Shape;127;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it">
                <a:solidFill>
                  <a:srgbClr val="FFFF00"/>
                </a:solidFill>
              </a:rPr>
              <a:t>RACHELE</a:t>
            </a:r>
            <a:r>
              <a:rPr lang="it"/>
              <a:t>                                          </a:t>
            </a:r>
            <a:r>
              <a:rPr lang="it">
                <a:solidFill>
                  <a:srgbClr val="1155CC"/>
                </a:solidFill>
              </a:rPr>
              <a:t>PIETRO</a:t>
            </a:r>
            <a:endParaRPr>
              <a:solidFill>
                <a:srgbClr val="1155CC"/>
              </a:solidFill>
            </a:endParaRPr>
          </a:p>
          <a:p>
            <a:pPr marL="0" lvl="0" indent="0" algn="l" rtl="0">
              <a:spcBef>
                <a:spcPts val="1200"/>
              </a:spcBef>
              <a:spcAft>
                <a:spcPts val="0"/>
              </a:spcAft>
              <a:buNone/>
            </a:pPr>
            <a:r>
              <a:rPr lang="it"/>
              <a:t>                            </a:t>
            </a:r>
            <a:r>
              <a:rPr lang="it">
                <a:solidFill>
                  <a:srgbClr val="6D9EEB"/>
                </a:solidFill>
              </a:rPr>
              <a:t>SOFIA </a:t>
            </a:r>
            <a:r>
              <a:rPr lang="it"/>
              <a:t>                                       </a:t>
            </a:r>
            <a:r>
              <a:rPr lang="it">
                <a:solidFill>
                  <a:srgbClr val="A4C2F4"/>
                </a:solidFill>
              </a:rPr>
              <a:t>FEDERICA</a:t>
            </a:r>
            <a:endParaRPr>
              <a:solidFill>
                <a:srgbClr val="A4C2F4"/>
              </a:solidFill>
            </a:endParaRPr>
          </a:p>
          <a:p>
            <a:pPr marL="0" lvl="0" indent="0" algn="l" rtl="0">
              <a:spcBef>
                <a:spcPts val="1200"/>
              </a:spcBef>
              <a:spcAft>
                <a:spcPts val="0"/>
              </a:spcAft>
              <a:buNone/>
            </a:pPr>
            <a:r>
              <a:rPr lang="it">
                <a:solidFill>
                  <a:srgbClr val="FF00FF"/>
                </a:solidFill>
              </a:rPr>
              <a:t>ANGELICA </a:t>
            </a:r>
            <a:r>
              <a:rPr lang="it"/>
              <a:t>                           </a:t>
            </a:r>
            <a:r>
              <a:rPr lang="it">
                <a:solidFill>
                  <a:srgbClr val="0000FF"/>
                </a:solidFill>
              </a:rPr>
              <a:t>SIMONE </a:t>
            </a:r>
            <a:r>
              <a:rPr lang="it"/>
              <a:t>                                                </a:t>
            </a:r>
            <a:r>
              <a:rPr lang="it">
                <a:solidFill>
                  <a:srgbClr val="00FFFF"/>
                </a:solidFill>
              </a:rPr>
              <a:t>SIMON</a:t>
            </a:r>
            <a:endParaRPr>
              <a:solidFill>
                <a:srgbClr val="00FFFF"/>
              </a:solidFill>
            </a:endParaRPr>
          </a:p>
          <a:p>
            <a:pPr marL="0" lvl="0" indent="0" algn="l" rtl="0">
              <a:spcBef>
                <a:spcPts val="1200"/>
              </a:spcBef>
              <a:spcAft>
                <a:spcPts val="0"/>
              </a:spcAft>
              <a:buNone/>
            </a:pPr>
            <a:r>
              <a:rPr lang="it"/>
              <a:t>                    </a:t>
            </a:r>
            <a:r>
              <a:rPr lang="it">
                <a:solidFill>
                  <a:srgbClr val="FF00FF"/>
                </a:solidFill>
              </a:rPr>
              <a:t>REBECCA </a:t>
            </a:r>
            <a:r>
              <a:rPr lang="it"/>
              <a:t>            </a:t>
            </a:r>
            <a:r>
              <a:rPr lang="it">
                <a:solidFill>
                  <a:srgbClr val="274E13"/>
                </a:solidFill>
              </a:rPr>
              <a:t>GINAN </a:t>
            </a:r>
            <a:r>
              <a:rPr lang="it"/>
              <a:t>               </a:t>
            </a:r>
            <a:r>
              <a:rPr lang="it">
                <a:solidFill>
                  <a:srgbClr val="9900FF"/>
                </a:solidFill>
              </a:rPr>
              <a:t>VALENTINA</a:t>
            </a:r>
            <a:endParaRPr>
              <a:solidFill>
                <a:srgbClr val="9900FF"/>
              </a:solidFill>
            </a:endParaRPr>
          </a:p>
          <a:p>
            <a:pPr marL="0" lvl="0" indent="0" algn="l" rtl="0">
              <a:spcBef>
                <a:spcPts val="1200"/>
              </a:spcBef>
              <a:spcAft>
                <a:spcPts val="0"/>
              </a:spcAft>
              <a:buNone/>
            </a:pPr>
            <a:r>
              <a:rPr lang="it"/>
              <a:t>              </a:t>
            </a:r>
            <a:r>
              <a:rPr lang="it">
                <a:solidFill>
                  <a:srgbClr val="4A86E8"/>
                </a:solidFill>
              </a:rPr>
              <a:t>MIRIAM </a:t>
            </a:r>
            <a:r>
              <a:rPr lang="it"/>
              <a:t>                </a:t>
            </a:r>
            <a:r>
              <a:rPr lang="it">
                <a:solidFill>
                  <a:srgbClr val="274E13"/>
                </a:solidFill>
              </a:rPr>
              <a:t>MARAWAN </a:t>
            </a:r>
            <a:r>
              <a:rPr lang="it"/>
              <a:t>                 </a:t>
            </a:r>
            <a:r>
              <a:rPr lang="it">
                <a:solidFill>
                  <a:srgbClr val="C13A1F"/>
                </a:solidFill>
              </a:rPr>
              <a:t>DAPHNE</a:t>
            </a:r>
            <a:endParaRPr>
              <a:solidFill>
                <a:srgbClr val="C13A1F"/>
              </a:solidFill>
            </a:endParaRPr>
          </a:p>
          <a:p>
            <a:pPr marL="0" lvl="0" indent="0" algn="l" rtl="0">
              <a:spcBef>
                <a:spcPts val="1200"/>
              </a:spcBef>
              <a:spcAft>
                <a:spcPts val="0"/>
              </a:spcAft>
              <a:buNone/>
            </a:pPr>
            <a:r>
              <a:rPr lang="it">
                <a:solidFill>
                  <a:srgbClr val="0000FF"/>
                </a:solidFill>
              </a:rPr>
              <a:t>EMANUELE </a:t>
            </a:r>
            <a:r>
              <a:rPr lang="it"/>
              <a:t>             </a:t>
            </a:r>
            <a:r>
              <a:rPr lang="it">
                <a:solidFill>
                  <a:srgbClr val="FF0000"/>
                </a:solidFill>
              </a:rPr>
              <a:t>MICHAEL </a:t>
            </a:r>
            <a:r>
              <a:rPr lang="it"/>
              <a:t>               </a:t>
            </a:r>
            <a:r>
              <a:rPr lang="it">
                <a:solidFill>
                  <a:srgbClr val="A61C00"/>
                </a:solidFill>
              </a:rPr>
              <a:t>CHIARA </a:t>
            </a:r>
            <a:r>
              <a:rPr lang="it"/>
              <a:t>             </a:t>
            </a:r>
            <a:r>
              <a:rPr lang="it">
                <a:solidFill>
                  <a:srgbClr val="0000FF"/>
                </a:solidFill>
              </a:rPr>
              <a:t>MARTINA</a:t>
            </a:r>
            <a:endParaRPr>
              <a:solidFill>
                <a:srgbClr val="0000FF"/>
              </a:solidFill>
            </a:endParaRPr>
          </a:p>
          <a:p>
            <a:pPr marL="0" lvl="0" indent="0" algn="l" rtl="0">
              <a:spcBef>
                <a:spcPts val="1200"/>
              </a:spcBef>
              <a:spcAft>
                <a:spcPts val="1200"/>
              </a:spcAft>
              <a:buNone/>
            </a:pPr>
            <a:r>
              <a:rPr lang="it"/>
              <a:t>             </a:t>
            </a:r>
            <a:r>
              <a:rPr lang="it">
                <a:solidFill>
                  <a:srgbClr val="FF0000"/>
                </a:solidFill>
              </a:rPr>
              <a:t>MOHAMED </a:t>
            </a:r>
            <a:r>
              <a:rPr lang="it"/>
              <a:t>          </a:t>
            </a:r>
            <a:r>
              <a:rPr lang="it">
                <a:solidFill>
                  <a:srgbClr val="073763"/>
                </a:solidFill>
              </a:rPr>
              <a:t>MELANIA </a:t>
            </a:r>
            <a:r>
              <a:rPr lang="it"/>
              <a:t>            </a:t>
            </a:r>
            <a:r>
              <a:rPr lang="it">
                <a:solidFill>
                  <a:srgbClr val="00FFFF"/>
                </a:solidFill>
              </a:rPr>
              <a:t>GINEVRA </a:t>
            </a:r>
            <a:r>
              <a:rPr lang="it"/>
              <a:t>               </a:t>
            </a:r>
            <a:r>
              <a:rPr lang="it">
                <a:solidFill>
                  <a:srgbClr val="741B47"/>
                </a:solidFill>
              </a:rPr>
              <a:t>KEVIN</a:t>
            </a:r>
            <a:endParaRPr>
              <a:solidFill>
                <a:srgbClr val="741B47"/>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326000"/>
            <a:ext cx="8520600" cy="277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                 </a:t>
            </a:r>
            <a:r>
              <a:rPr lang="it">
                <a:solidFill>
                  <a:srgbClr val="FF0000"/>
                </a:solidFill>
              </a:rPr>
              <a:t>FILASTROCCA DELL’EMERGENZA</a:t>
            </a:r>
            <a:endParaRPr>
              <a:solidFill>
                <a:srgbClr val="FF0000"/>
              </a:solidFill>
            </a:endParaRPr>
          </a:p>
        </p:txBody>
      </p:sp>
      <p:sp>
        <p:nvSpPr>
          <p:cNvPr id="61" name="Google Shape;61;p14"/>
          <p:cNvSpPr txBox="1">
            <a:spLocks noGrp="1"/>
          </p:cNvSpPr>
          <p:nvPr>
            <p:ph type="body" idx="1"/>
          </p:nvPr>
        </p:nvSpPr>
        <p:spPr>
          <a:xfrm>
            <a:off x="311700" y="961675"/>
            <a:ext cx="8520600" cy="4042200"/>
          </a:xfrm>
          <a:prstGeom prst="rect">
            <a:avLst/>
          </a:prstGeom>
        </p:spPr>
        <p:txBody>
          <a:bodyPr spcFirstLastPara="1" wrap="square" lIns="91425" tIns="91425" rIns="91425" bIns="91425" anchor="t" anchorCtr="0">
            <a:noAutofit/>
          </a:bodyPr>
          <a:lstStyle/>
          <a:p>
            <a:pPr marL="0" lvl="0" indent="0" algn="ctr" rtl="0">
              <a:lnSpc>
                <a:spcPct val="105000"/>
              </a:lnSpc>
              <a:spcBef>
                <a:spcPts val="0"/>
              </a:spcBef>
              <a:spcAft>
                <a:spcPts val="0"/>
              </a:spcAft>
              <a:buSzPts val="688"/>
              <a:buNone/>
            </a:pPr>
            <a:r>
              <a:rPr lang="it" sz="1225">
                <a:solidFill>
                  <a:schemeClr val="dk1"/>
                </a:solidFill>
              </a:rPr>
              <a:t>Se l’allarme sentiamo suonare</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non ci dobbiamo spaventare.</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Tutto sul banco dobbiamo lasciare.</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senza spingere, correre e gridare</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ci mettiamo tutti in fila</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dietro Daphne l’aprifila;</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Rebecca, la chiudifila, </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controlla se la situazione è tranquilla.</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La maestra dobbiamo seguire </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e al punto di raccolta dobbiamo “finire”.</a:t>
            </a:r>
            <a:endParaRPr sz="1225">
              <a:solidFill>
                <a:schemeClr val="dk1"/>
              </a:solidFill>
            </a:endParaRPr>
          </a:p>
          <a:p>
            <a:pPr marL="0" lvl="0" indent="0" algn="ctr" rtl="0">
              <a:lnSpc>
                <a:spcPct val="105000"/>
              </a:lnSpc>
              <a:spcBef>
                <a:spcPts val="1200"/>
              </a:spcBef>
              <a:spcAft>
                <a:spcPts val="0"/>
              </a:spcAft>
              <a:buSzPts val="688"/>
              <a:buNone/>
            </a:pPr>
            <a:r>
              <a:rPr lang="it" sz="1225">
                <a:solidFill>
                  <a:schemeClr val="dk1"/>
                </a:solidFill>
              </a:rPr>
              <a:t>Tutti in salvo siamo</a:t>
            </a:r>
            <a:endParaRPr sz="1225">
              <a:solidFill>
                <a:schemeClr val="dk1"/>
              </a:solidFill>
            </a:endParaRPr>
          </a:p>
          <a:p>
            <a:pPr marL="0" lvl="0" indent="0" algn="ctr" rtl="0">
              <a:lnSpc>
                <a:spcPct val="105000"/>
              </a:lnSpc>
              <a:spcBef>
                <a:spcPts val="1200"/>
              </a:spcBef>
              <a:spcAft>
                <a:spcPts val="1200"/>
              </a:spcAft>
              <a:buSzPts val="688"/>
              <a:buNone/>
            </a:pPr>
            <a:r>
              <a:rPr lang="it" sz="1225">
                <a:solidFill>
                  <a:schemeClr val="dk1"/>
                </a:solidFill>
              </a:rPr>
              <a:t>e felici la lezione riprendiamo.</a:t>
            </a:r>
            <a:endParaRPr sz="1225">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        </a:t>
            </a:r>
            <a:r>
              <a:rPr lang="it" b="1">
                <a:solidFill>
                  <a:srgbClr val="FF0000"/>
                </a:solidFill>
              </a:rPr>
              <a:t>HAI SENTITO IL SEGNALE D’ALLARME?</a:t>
            </a:r>
            <a:endParaRPr b="1">
              <a:solidFill>
                <a:srgbClr val="FF0000"/>
              </a:solidFill>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it">
                <a:solidFill>
                  <a:srgbClr val="000000"/>
                </a:solidFill>
              </a:rPr>
              <a:t>Tre anni fa siamo andati in vacanza a Rimini all’Hotel Trafalgar; la terza notte mentre dormivamo, erano circa le 3, siamo stati svegliati dall’allarme antincendio; ci siamo alzati e quando siamo usciti nel corridoio c’erano tutte le porte antincendio chiuse. Allora siamo scesi a piedi fino alla reception dell’hotel perchè in caso di incendio è pericoloso usare l’ascensore! Una volta arrivati giù, abbiamo parlato con il guardiano di notte che dopo aver fatto tutti i controlli e aver controllato tutte le stanze e i locali dell’albergo, ci ha detto che era stato un falso allarme e alle 5 siamo riusciti finalmente a tornare nelle nostre stanze.</a:t>
            </a:r>
            <a:endParaRPr>
              <a:solidFill>
                <a:srgbClr val="000000"/>
              </a:solidFill>
            </a:endParaRPr>
          </a:p>
          <a:p>
            <a:pPr marL="0" lvl="0" indent="0" algn="l" rtl="0">
              <a:spcBef>
                <a:spcPts val="1200"/>
              </a:spcBef>
              <a:spcAft>
                <a:spcPts val="1200"/>
              </a:spcAft>
              <a:buNone/>
            </a:pPr>
            <a:r>
              <a:rPr lang="it">
                <a:solidFill>
                  <a:srgbClr val="000000"/>
                </a:solidFill>
              </a:rPr>
              <a:t>                                                                                                  Sofia</a:t>
            </a:r>
            <a:endParaRPr>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it" sz="1400">
                <a:solidFill>
                  <a:srgbClr val="000000"/>
                </a:solidFill>
                <a:highlight>
                  <a:srgbClr val="FFFFFF"/>
                </a:highlight>
                <a:latin typeface="Roboto"/>
                <a:ea typeface="Roboto"/>
                <a:cs typeface="Roboto"/>
                <a:sym typeface="Roboto"/>
              </a:rPr>
              <a:t>LA CROCIERA :</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ts val="1100"/>
              <a:buFont typeface="Arial"/>
              <a:buNone/>
            </a:pPr>
            <a:endParaRPr sz="1400">
              <a:solidFill>
                <a:srgbClr val="000000"/>
              </a:solidFill>
            </a:endParaRPr>
          </a:p>
          <a:p>
            <a:pPr marL="0" lvl="0" indent="0" algn="l" rtl="0">
              <a:spcBef>
                <a:spcPts val="1200"/>
              </a:spcBef>
              <a:spcAft>
                <a:spcPts val="0"/>
              </a:spcAft>
              <a:buClr>
                <a:schemeClr val="dk1"/>
              </a:buClr>
              <a:buSzPts val="1100"/>
              <a:buFont typeface="Arial"/>
              <a:buNone/>
            </a:pPr>
            <a:r>
              <a:rPr lang="it" sz="1400">
                <a:solidFill>
                  <a:srgbClr val="000000"/>
                </a:solidFill>
                <a:highlight>
                  <a:srgbClr val="FFFFFF"/>
                </a:highlight>
                <a:latin typeface="Roboto"/>
                <a:ea typeface="Roboto"/>
                <a:cs typeface="Roboto"/>
                <a:sym typeface="Roboto"/>
              </a:rPr>
              <a:t>La scorsa estate,mentre eravamo in crociera, abbiamo fatto la prova di evacuazione.</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ts val="1100"/>
              <a:buFont typeface="Arial"/>
              <a:buNone/>
            </a:pPr>
            <a:r>
              <a:rPr lang="it" sz="1400">
                <a:solidFill>
                  <a:srgbClr val="000000"/>
                </a:solidFill>
                <a:highlight>
                  <a:srgbClr val="FFFFFF"/>
                </a:highlight>
                <a:latin typeface="Roboto"/>
                <a:ea typeface="Roboto"/>
                <a:cs typeface="Roboto"/>
                <a:sym typeface="Roboto"/>
              </a:rPr>
              <a:t>Ci siamo ritrovati nel teatro ,ci hanno dato il giubbotto salvagente e,al suono della sirena, si andava sul ponte esterno dove c'erano le scialuppe di salvataggio.</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ts val="1100"/>
              <a:buFont typeface="Arial"/>
              <a:buNone/>
            </a:pPr>
            <a:r>
              <a:rPr lang="it" sz="1400">
                <a:solidFill>
                  <a:srgbClr val="000000"/>
                </a:solidFill>
                <a:highlight>
                  <a:srgbClr val="FFFFFF"/>
                </a:highlight>
                <a:latin typeface="Roboto"/>
                <a:ea typeface="Roboto"/>
                <a:cs typeface="Roboto"/>
                <a:sym typeface="Roboto"/>
              </a:rPr>
              <a:t>Ci hanno spiegato come salirci e quante persone potevano stare.</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ts val="1100"/>
              <a:buFont typeface="Arial"/>
              <a:buNone/>
            </a:pPr>
            <a:r>
              <a:rPr lang="it" sz="1400">
                <a:solidFill>
                  <a:srgbClr val="000000"/>
                </a:solidFill>
                <a:highlight>
                  <a:srgbClr val="FFFFFF"/>
                </a:highlight>
                <a:latin typeface="Roboto"/>
                <a:ea typeface="Roboto"/>
                <a:cs typeface="Roboto"/>
                <a:sym typeface="Roboto"/>
              </a:rPr>
              <a:t>Successivamente ci hanno detto di utilizzare il fischietto  per farci trovare in caso di nebbia.</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None/>
            </a:pPr>
            <a:r>
              <a:rPr lang="it" sz="1400">
                <a:solidFill>
                  <a:srgbClr val="000000"/>
                </a:solidFill>
                <a:highlight>
                  <a:srgbClr val="FFFFFF"/>
                </a:highlight>
                <a:latin typeface="Roboto"/>
                <a:ea typeface="Roboto"/>
                <a:cs typeface="Roboto"/>
                <a:sym typeface="Roboto"/>
              </a:rPr>
              <a:t>È stato una bellissima esperienza e mi servirà anche quando sarò più grande.</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ts val="1100"/>
              <a:buFont typeface="Arial"/>
              <a:buNone/>
            </a:pPr>
            <a:r>
              <a:rPr lang="it" sz="1400">
                <a:solidFill>
                  <a:srgbClr val="000000"/>
                </a:solidFill>
                <a:highlight>
                  <a:srgbClr val="FFFFFF"/>
                </a:highlight>
                <a:latin typeface="Roboto"/>
                <a:ea typeface="Roboto"/>
                <a:cs typeface="Roboto"/>
                <a:sym typeface="Roboto"/>
              </a:rPr>
              <a:t>                                                                                                                                                    Rebecca</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              </a:t>
            </a:r>
            <a:r>
              <a:rPr lang="it">
                <a:solidFill>
                  <a:srgbClr val="FF0000"/>
                </a:solidFill>
              </a:rPr>
              <a:t>ABBIAMO INTERVISTATO  I NOSTRI GENITORI</a:t>
            </a:r>
            <a:endParaRPr>
              <a:solidFill>
                <a:srgbClr val="FF0000"/>
              </a:solidFill>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Clr>
                <a:schemeClr val="dk1"/>
              </a:buClr>
              <a:buSzPct val="110000"/>
              <a:buFont typeface="Arial"/>
              <a:buNone/>
            </a:pPr>
            <a:r>
              <a:rPr lang="it" sz="1000">
                <a:solidFill>
                  <a:schemeClr val="dk1"/>
                </a:solidFill>
                <a:highlight>
                  <a:srgbClr val="FFFFFF"/>
                </a:highlight>
                <a:latin typeface="Roboto"/>
                <a:ea typeface="Roboto"/>
                <a:cs typeface="Roboto"/>
                <a:sym typeface="Roboto"/>
              </a:rPr>
              <a:t>                                 </a:t>
            </a:r>
            <a:r>
              <a:rPr lang="it" sz="1000">
                <a:solidFill>
                  <a:srgbClr val="000000"/>
                </a:solidFill>
                <a:highlight>
                  <a:srgbClr val="FFFFFF"/>
                </a:highlight>
                <a:latin typeface="Roboto"/>
                <a:ea typeface="Roboto"/>
                <a:cs typeface="Roboto"/>
                <a:sym typeface="Roboto"/>
              </a:rPr>
              <a:t> </a:t>
            </a:r>
            <a:r>
              <a:rPr lang="it" sz="1400">
                <a:solidFill>
                  <a:srgbClr val="000000"/>
                </a:solidFill>
                <a:highlight>
                  <a:srgbClr val="FFFFFF"/>
                </a:highlight>
                <a:latin typeface="Roboto"/>
                <a:ea typeface="Roboto"/>
                <a:cs typeface="Roboto"/>
                <a:sym typeface="Roboto"/>
              </a:rPr>
              <a:t>Mamma</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ct val="78571"/>
              <a:buFont typeface="Arial"/>
              <a:buNone/>
            </a:pPr>
            <a:r>
              <a:rPr lang="it" sz="1400">
                <a:solidFill>
                  <a:srgbClr val="000000"/>
                </a:solidFill>
                <a:highlight>
                  <a:srgbClr val="FFFFFF"/>
                </a:highlight>
                <a:latin typeface="Roboto"/>
                <a:ea typeface="Roboto"/>
                <a:cs typeface="Roboto"/>
                <a:sym typeface="Roboto"/>
              </a:rPr>
              <a:t>Sia mia madre che mio padre fanno le prove di evacuazione al lavoro.</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ct val="78571"/>
              <a:buFont typeface="Arial"/>
              <a:buNone/>
            </a:pPr>
            <a:r>
              <a:rPr lang="it" sz="1400">
                <a:solidFill>
                  <a:srgbClr val="000000"/>
                </a:solidFill>
                <a:highlight>
                  <a:srgbClr val="FFFFFF"/>
                </a:highlight>
                <a:latin typeface="Roboto"/>
                <a:ea typeface="Roboto"/>
                <a:cs typeface="Roboto"/>
                <a:sym typeface="Roboto"/>
              </a:rPr>
              <a:t>Il giorno della prova ad un certo orario in tutti i piani suona l'allarme.</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ct val="78571"/>
              <a:buFont typeface="Arial"/>
              <a:buNone/>
            </a:pPr>
            <a:r>
              <a:rPr lang="it" sz="1400">
                <a:solidFill>
                  <a:srgbClr val="000000"/>
                </a:solidFill>
                <a:highlight>
                  <a:srgbClr val="FFFFFF"/>
                </a:highlight>
                <a:latin typeface="Roboto"/>
                <a:ea typeface="Roboto"/>
                <a:cs typeface="Roboto"/>
                <a:sym typeface="Roboto"/>
              </a:rPr>
              <a:t>La mia mamma e  tutti i suoi colleghi scendono dal luogo in cui lavorano e si riuniscono in un punto specifico per strada. L'ascensore non funziona e per scendere si devono usare le scale. Finita la prova si ritorna tutti a lavorare.</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ct val="78571"/>
              <a:buFont typeface="Arial"/>
              <a:buNone/>
            </a:pPr>
            <a:r>
              <a:rPr lang="it" sz="1400">
                <a:solidFill>
                  <a:srgbClr val="000000"/>
                </a:solidFill>
                <a:highlight>
                  <a:srgbClr val="FFFFFF"/>
                </a:highlight>
                <a:latin typeface="Roboto"/>
                <a:ea typeface="Roboto"/>
                <a:cs typeface="Roboto"/>
                <a:sym typeface="Roboto"/>
              </a:rPr>
              <a:t>                              Papà</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ct val="78571"/>
              <a:buFont typeface="Arial"/>
              <a:buNone/>
            </a:pPr>
            <a:r>
              <a:rPr lang="it" sz="1400">
                <a:solidFill>
                  <a:srgbClr val="000000"/>
                </a:solidFill>
                <a:highlight>
                  <a:srgbClr val="FFFFFF"/>
                </a:highlight>
                <a:latin typeface="Roboto"/>
                <a:ea typeface="Roboto"/>
                <a:cs typeface="Roboto"/>
                <a:sym typeface="Roboto"/>
              </a:rPr>
              <a:t>Mio padre ha un compito diverso: quando c'è la prova il vice responsabile di tutto il palazzo è mio papà.</a:t>
            </a:r>
            <a:endParaRPr sz="1400">
              <a:solidFill>
                <a:srgbClr val="000000"/>
              </a:solidFill>
              <a:highlight>
                <a:srgbClr val="FFFFFF"/>
              </a:highlight>
              <a:latin typeface="Roboto"/>
              <a:ea typeface="Roboto"/>
              <a:cs typeface="Roboto"/>
              <a:sym typeface="Roboto"/>
            </a:endParaRPr>
          </a:p>
          <a:p>
            <a:pPr marL="0" lvl="0" indent="0" algn="l" rtl="0">
              <a:spcBef>
                <a:spcPts val="1200"/>
              </a:spcBef>
              <a:spcAft>
                <a:spcPts val="0"/>
              </a:spcAft>
              <a:buNone/>
            </a:pPr>
            <a:r>
              <a:rPr lang="it" sz="1400">
                <a:solidFill>
                  <a:srgbClr val="000000"/>
                </a:solidFill>
                <a:highlight>
                  <a:srgbClr val="FFFFFF"/>
                </a:highlight>
                <a:latin typeface="Roboto"/>
                <a:ea typeface="Roboto"/>
                <a:cs typeface="Roboto"/>
                <a:sym typeface="Roboto"/>
              </a:rPr>
              <a:t>Quando suona l'allarme mio papà si trova già all'entrata del palazzo perché deve controllare che tutto sia a norma e la prova venga svolta senza problemi.</a:t>
            </a:r>
            <a:endParaRPr sz="1400">
              <a:solidFill>
                <a:srgbClr val="000000"/>
              </a:solidFill>
            </a:endParaRPr>
          </a:p>
          <a:p>
            <a:pPr marL="0" lvl="0" indent="0" algn="l" rtl="0">
              <a:spcBef>
                <a:spcPts val="1200"/>
              </a:spcBef>
              <a:spcAft>
                <a:spcPts val="1200"/>
              </a:spcAft>
              <a:buNone/>
            </a:pPr>
            <a:r>
              <a:rPr lang="it">
                <a:solidFill>
                  <a:srgbClr val="000000"/>
                </a:solidFill>
              </a:rPr>
              <a:t>                                                                                                          Federica</a:t>
            </a:r>
            <a:endParaRPr>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85" name="Google Shape;85;p18"/>
          <p:cNvSpPr txBox="1">
            <a:spLocks noGrp="1"/>
          </p:cNvSpPr>
          <p:nvPr>
            <p:ph type="body" idx="1"/>
          </p:nvPr>
        </p:nvSpPr>
        <p:spPr>
          <a:xfrm>
            <a:off x="311700" y="445025"/>
            <a:ext cx="8520600" cy="4123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sz="1400">
              <a:solidFill>
                <a:schemeClr val="dk1"/>
              </a:solidFill>
              <a:highlight>
                <a:srgbClr val="FFFFFF"/>
              </a:highlight>
              <a:latin typeface="Roboto"/>
              <a:ea typeface="Roboto"/>
              <a:cs typeface="Roboto"/>
              <a:sym typeface="Roboto"/>
            </a:endParaRPr>
          </a:p>
          <a:p>
            <a:pPr marL="0" lvl="0" indent="0" algn="l" rtl="0">
              <a:spcBef>
                <a:spcPts val="1200"/>
              </a:spcBef>
              <a:spcAft>
                <a:spcPts val="0"/>
              </a:spcAft>
              <a:buNone/>
            </a:pPr>
            <a:endParaRPr sz="1400">
              <a:solidFill>
                <a:schemeClr val="dk1"/>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ts val="1100"/>
              <a:buFont typeface="Arial"/>
              <a:buNone/>
            </a:pPr>
            <a:r>
              <a:rPr lang="it" sz="1400">
                <a:solidFill>
                  <a:schemeClr val="dk1"/>
                </a:solidFill>
                <a:highlight>
                  <a:srgbClr val="FFFFFF"/>
                </a:highlight>
                <a:latin typeface="Roboto"/>
                <a:ea typeface="Roboto"/>
                <a:cs typeface="Roboto"/>
                <a:sym typeface="Roboto"/>
              </a:rPr>
              <a:t>PAPÀ</a:t>
            </a:r>
            <a:endParaRPr sz="1400">
              <a:solidFill>
                <a:schemeClr val="dk1"/>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ts val="1100"/>
              <a:buFont typeface="Arial"/>
              <a:buNone/>
            </a:pPr>
            <a:r>
              <a:rPr lang="it" sz="1400">
                <a:solidFill>
                  <a:schemeClr val="dk1"/>
                </a:solidFill>
                <a:highlight>
                  <a:srgbClr val="FFFFFF"/>
                </a:highlight>
                <a:latin typeface="Roboto"/>
                <a:ea typeface="Roboto"/>
                <a:cs typeface="Roboto"/>
                <a:sym typeface="Roboto"/>
              </a:rPr>
              <a:t>Mio papà era in un'azienda in Germania, e al suono dell'allarme si è diretto tramite le corsie riservate al passaggio pedonale verso le porte anti-incendio e al punto di ritrovo.</a:t>
            </a:r>
            <a:endParaRPr sz="1400">
              <a:solidFill>
                <a:schemeClr val="dk1"/>
              </a:solidFill>
              <a:highlight>
                <a:srgbClr val="FFFFFF"/>
              </a:highlight>
              <a:latin typeface="Roboto"/>
              <a:ea typeface="Roboto"/>
              <a:cs typeface="Roboto"/>
              <a:sym typeface="Roboto"/>
            </a:endParaRPr>
          </a:p>
          <a:p>
            <a:pPr marL="0" lvl="0" indent="0" algn="l" rtl="0">
              <a:spcBef>
                <a:spcPts val="1200"/>
              </a:spcBef>
              <a:spcAft>
                <a:spcPts val="0"/>
              </a:spcAft>
              <a:buClr>
                <a:schemeClr val="dk1"/>
              </a:buClr>
              <a:buSzPts val="1100"/>
              <a:buFont typeface="Arial"/>
              <a:buNone/>
            </a:pPr>
            <a:r>
              <a:rPr lang="it" sz="1400">
                <a:solidFill>
                  <a:schemeClr val="dk1"/>
                </a:solidFill>
                <a:highlight>
                  <a:srgbClr val="FFFFFF"/>
                </a:highlight>
                <a:latin typeface="Roboto"/>
                <a:ea typeface="Roboto"/>
                <a:cs typeface="Roboto"/>
                <a:sym typeface="Roboto"/>
              </a:rPr>
              <a:t>MAMMA</a:t>
            </a:r>
            <a:endParaRPr sz="1400">
              <a:solidFill>
                <a:schemeClr val="dk1"/>
              </a:solidFill>
              <a:highlight>
                <a:srgbClr val="FFFFFF"/>
              </a:highlight>
              <a:latin typeface="Roboto"/>
              <a:ea typeface="Roboto"/>
              <a:cs typeface="Roboto"/>
              <a:sym typeface="Roboto"/>
            </a:endParaRPr>
          </a:p>
          <a:p>
            <a:pPr marL="0" lvl="0" indent="0" algn="l" rtl="0">
              <a:spcBef>
                <a:spcPts val="1200"/>
              </a:spcBef>
              <a:spcAft>
                <a:spcPts val="0"/>
              </a:spcAft>
              <a:buNone/>
            </a:pPr>
            <a:r>
              <a:rPr lang="it" sz="1400">
                <a:solidFill>
                  <a:schemeClr val="dk1"/>
                </a:solidFill>
                <a:highlight>
                  <a:srgbClr val="FFFFFF"/>
                </a:highlight>
                <a:latin typeface="Roboto"/>
                <a:ea typeface="Roboto"/>
                <a:cs typeface="Roboto"/>
                <a:sym typeface="Roboto"/>
              </a:rPr>
              <a:t>Dove lavora mia mamma fanno periodicamente le prove di evacuazione in questo modo: squilla una grossa campana negli uffici, gli addetti alla sicurezza indicano le vie d'uscita per il personale e al punto di ritrovo si aspetta che gli addetti indichino la possibilità di rientrare negli uffici.</a:t>
            </a:r>
            <a:endParaRPr sz="1400"/>
          </a:p>
          <a:p>
            <a:pPr marL="0" lvl="0" indent="0" algn="l" rtl="0">
              <a:spcBef>
                <a:spcPts val="1200"/>
              </a:spcBef>
              <a:spcAft>
                <a:spcPts val="0"/>
              </a:spcAft>
              <a:buNone/>
            </a:pPr>
            <a:r>
              <a:rPr lang="it"/>
              <a:t>                                                                                                     </a:t>
            </a:r>
            <a:r>
              <a:rPr lang="it">
                <a:solidFill>
                  <a:schemeClr val="dk1"/>
                </a:solidFill>
              </a:rPr>
              <a:t> Angelica</a:t>
            </a:r>
            <a:endParaRPr>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8761D"/>
        </a:solidFill>
        <a:effectLst/>
      </p:bgPr>
    </p:bg>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91" name="Google Shape;91;p19"/>
          <p:cNvSpPr txBox="1">
            <a:spLocks noGrp="1"/>
          </p:cNvSpPr>
          <p:nvPr>
            <p:ph type="body" idx="1"/>
          </p:nvPr>
        </p:nvSpPr>
        <p:spPr>
          <a:xfrm>
            <a:off x="183900" y="937625"/>
            <a:ext cx="9144000" cy="5211900"/>
          </a:xfrm>
          <a:prstGeom prst="rect">
            <a:avLst/>
          </a:prstGeom>
        </p:spPr>
        <p:txBody>
          <a:bodyPr spcFirstLastPara="1" wrap="square" lIns="91425" tIns="91425" rIns="91425" bIns="91425" anchor="t" anchorCtr="0">
            <a:normAutofit fontScale="32500" lnSpcReduction="10000"/>
          </a:bodyPr>
          <a:lstStyle/>
          <a:p>
            <a:pPr marL="0" lvl="0" indent="0" algn="l" rtl="0">
              <a:spcBef>
                <a:spcPts val="0"/>
              </a:spcBef>
              <a:spcAft>
                <a:spcPts val="0"/>
              </a:spcAft>
              <a:buClr>
                <a:schemeClr val="dk1"/>
              </a:buClr>
              <a:buSzPts val="275"/>
              <a:buFont typeface="Arial"/>
              <a:buNone/>
            </a:pPr>
            <a:r>
              <a:rPr lang="it" sz="5600">
                <a:solidFill>
                  <a:srgbClr val="00FFFF"/>
                </a:solidFill>
              </a:rPr>
              <a:t>Al lavoro di mia mamma quando fanno la PROVA di EVACUAZIONE suona un lungo allarme e quando suona tutti si riuniscono nel PUNTO DI RACCOLTA. Dopo un po’ vengono avvisati che possono rientrare e tutti riprendono a fare quello che stavano facendo</a:t>
            </a:r>
            <a:endParaRPr sz="5600">
              <a:solidFill>
                <a:srgbClr val="00FFFF"/>
              </a:solidFill>
            </a:endParaRPr>
          </a:p>
          <a:p>
            <a:pPr marL="0" lvl="0" indent="0" algn="l" rtl="0">
              <a:spcBef>
                <a:spcPts val="1200"/>
              </a:spcBef>
              <a:spcAft>
                <a:spcPts val="0"/>
              </a:spcAft>
              <a:buNone/>
            </a:pPr>
            <a:r>
              <a:rPr lang="it" sz="5600">
                <a:solidFill>
                  <a:srgbClr val="00FFFF"/>
                </a:solidFill>
              </a:rPr>
              <a:t>                                                                                                  Martina</a:t>
            </a:r>
            <a:endParaRPr sz="5600">
              <a:solidFill>
                <a:srgbClr val="00FFFF"/>
              </a:solidFill>
            </a:endParaRPr>
          </a:p>
          <a:p>
            <a:pPr marL="0" lvl="0" indent="0" algn="l" rtl="0">
              <a:spcBef>
                <a:spcPts val="1200"/>
              </a:spcBef>
              <a:spcAft>
                <a:spcPts val="0"/>
              </a:spcAft>
              <a:buNone/>
            </a:pPr>
            <a:endParaRPr sz="5600">
              <a:solidFill>
                <a:srgbClr val="00FFFF"/>
              </a:solidFill>
            </a:endParaRPr>
          </a:p>
          <a:p>
            <a:pPr marL="0" lvl="0" indent="0" algn="l" rtl="0">
              <a:spcBef>
                <a:spcPts val="1200"/>
              </a:spcBef>
              <a:spcAft>
                <a:spcPts val="0"/>
              </a:spcAft>
              <a:buNone/>
            </a:pPr>
            <a:r>
              <a:rPr lang="it" sz="5600">
                <a:solidFill>
                  <a:srgbClr val="00FFFF"/>
                </a:solidFill>
              </a:rPr>
              <a:t>Dove lavora mio papà ci sono diversi punti di raccolta segnalati da appositi cartelli presenti nel cortile dell’azienda.</a:t>
            </a:r>
            <a:endParaRPr sz="5600">
              <a:solidFill>
                <a:srgbClr val="00FFFF"/>
              </a:solidFill>
            </a:endParaRPr>
          </a:p>
          <a:p>
            <a:pPr marL="0" lvl="0" indent="0" algn="l" rtl="0">
              <a:spcBef>
                <a:spcPts val="1200"/>
              </a:spcBef>
              <a:spcAft>
                <a:spcPts val="0"/>
              </a:spcAft>
              <a:buNone/>
            </a:pPr>
            <a:r>
              <a:rPr lang="it" sz="5600">
                <a:solidFill>
                  <a:srgbClr val="00FFFF"/>
                </a:solidFill>
              </a:rPr>
              <a:t>Segnale d'allarme: al suono intermittente della campanella tutti i lavoratori devono interrompere il lavoro e recarsi nel punto di raccolta più vicino a loro.Il responsabile antincendio aziendale, nel frattempo, provvede a verificare che non sia rimasto nessuno all’interno ed eventualmente avvisare chi non si è accorto dell’allarme. Viene poi fatto l’appello per verificare che tutti siano presenti. Se è solo una prova di evacuazione si torna tutti alle proprie attività.</a:t>
            </a:r>
            <a:endParaRPr sz="5600">
              <a:solidFill>
                <a:srgbClr val="00FFFF"/>
              </a:solidFill>
            </a:endParaRPr>
          </a:p>
          <a:p>
            <a:pPr marL="0" lvl="0" indent="0" algn="l" rtl="0">
              <a:spcBef>
                <a:spcPts val="1200"/>
              </a:spcBef>
              <a:spcAft>
                <a:spcPts val="0"/>
              </a:spcAft>
              <a:buNone/>
            </a:pPr>
            <a:r>
              <a:rPr lang="it" sz="5600">
                <a:solidFill>
                  <a:srgbClr val="00FFFF"/>
                </a:solidFill>
              </a:rPr>
              <a:t>                                                                                                                                                          Michael</a:t>
            </a:r>
            <a:endParaRPr sz="5600">
              <a:solidFill>
                <a:srgbClr val="00FFFF"/>
              </a:solidFill>
            </a:endParaRPr>
          </a:p>
          <a:p>
            <a:pPr marL="0" lvl="0" indent="0" algn="l" rtl="0">
              <a:spcBef>
                <a:spcPts val="1200"/>
              </a:spcBef>
              <a:spcAft>
                <a:spcPts val="0"/>
              </a:spcAft>
              <a:buNone/>
            </a:pPr>
            <a:endParaRPr>
              <a:solidFill>
                <a:srgbClr val="00FFFF"/>
              </a:solidFill>
            </a:endParaRPr>
          </a:p>
          <a:p>
            <a:pPr marL="0" lvl="0" indent="0" algn="l" rtl="0">
              <a:spcBef>
                <a:spcPts val="1200"/>
              </a:spcBef>
              <a:spcAft>
                <a:spcPts val="0"/>
              </a:spcAft>
              <a:buNone/>
            </a:pPr>
            <a:endParaRPr>
              <a:solidFill>
                <a:srgbClr val="00FFFF"/>
              </a:solidFill>
            </a:endParaRPr>
          </a:p>
          <a:p>
            <a:pPr marL="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40000" lnSpcReduction="20000"/>
          </a:bodyPr>
          <a:lstStyle/>
          <a:p>
            <a:pPr marL="0" lvl="0" indent="0" algn="l" rtl="0">
              <a:spcBef>
                <a:spcPts val="0"/>
              </a:spcBef>
              <a:spcAft>
                <a:spcPts val="0"/>
              </a:spcAft>
              <a:buNone/>
            </a:pPr>
            <a:r>
              <a:rPr lang="it" sz="2900">
                <a:solidFill>
                  <a:schemeClr val="lt1"/>
                </a:solidFill>
              </a:rPr>
              <a:t>PROVA DI EVACUAZIONE DELLA MAMMA</a:t>
            </a:r>
            <a:endParaRPr sz="2900">
              <a:solidFill>
                <a:schemeClr val="lt1"/>
              </a:solidFill>
            </a:endParaRPr>
          </a:p>
          <a:p>
            <a:pPr marL="0" lvl="0" indent="0" algn="l" rtl="0">
              <a:spcBef>
                <a:spcPts val="1200"/>
              </a:spcBef>
              <a:spcAft>
                <a:spcPts val="0"/>
              </a:spcAft>
              <a:buNone/>
            </a:pPr>
            <a:r>
              <a:rPr lang="it" sz="2900">
                <a:solidFill>
                  <a:schemeClr val="lt1"/>
                </a:solidFill>
              </a:rPr>
              <a:t>Una mattina la mamma era sul posto di lavoro ed è suonato l’allarme antincendio.Trovandosi costretta ad abbandonare l’edificio ha utilizzato l’uscita di emergenza più vicina e si è recata nel punto di ritrovo concordato. Una volta accertato che l’edificio era vuoto e tutte le persone erano nel punto di ritrovo, il responsabile dell’antincendio per  dare la possibilità alle persone di tornare nell’edificio si è dovuto accertare che non ci fosse un incendio. Una volta accertato la mamma è rientrata nell’edificio.</a:t>
            </a:r>
            <a:endParaRPr sz="2900">
              <a:solidFill>
                <a:schemeClr val="lt1"/>
              </a:solidFill>
            </a:endParaRPr>
          </a:p>
          <a:p>
            <a:pPr marL="0" lvl="0" indent="0" algn="l" rtl="0">
              <a:spcBef>
                <a:spcPts val="1200"/>
              </a:spcBef>
              <a:spcAft>
                <a:spcPts val="0"/>
              </a:spcAft>
              <a:buNone/>
            </a:pPr>
            <a:r>
              <a:rPr lang="it" sz="2900">
                <a:solidFill>
                  <a:schemeClr val="lt1"/>
                </a:solidFill>
              </a:rPr>
              <a:t>                                                                                                           Simone</a:t>
            </a:r>
            <a:endParaRPr sz="2900">
              <a:solidFill>
                <a:schemeClr val="lt1"/>
              </a:solidFill>
            </a:endParaRPr>
          </a:p>
          <a:p>
            <a:pPr marL="0" lvl="0" indent="0" algn="l" rtl="0">
              <a:spcBef>
                <a:spcPts val="1200"/>
              </a:spcBef>
              <a:spcAft>
                <a:spcPts val="0"/>
              </a:spcAft>
              <a:buNone/>
            </a:pPr>
            <a:r>
              <a:rPr lang="it" sz="2900">
                <a:solidFill>
                  <a:srgbClr val="741B47"/>
                </a:solidFill>
              </a:rPr>
              <a:t>IL RACCONTO DELLA MAMMA</a:t>
            </a:r>
            <a:endParaRPr sz="2900">
              <a:solidFill>
                <a:srgbClr val="741B47"/>
              </a:solidFill>
            </a:endParaRPr>
          </a:p>
          <a:p>
            <a:pPr marL="0" lvl="0" indent="0" algn="l" rtl="0">
              <a:spcBef>
                <a:spcPts val="1200"/>
              </a:spcBef>
              <a:spcAft>
                <a:spcPts val="0"/>
              </a:spcAft>
              <a:buNone/>
            </a:pPr>
            <a:r>
              <a:rPr lang="it" sz="2900">
                <a:solidFill>
                  <a:srgbClr val="741B47"/>
                </a:solidFill>
              </a:rPr>
              <a:t>Un po’ di anni fa mi trovavo a lavorare nella scuola di Ospitaletto. C’è stata una scossa di terremoto. Abbiamo avvertito qualcosa di insolito. Si è sentito l’allarme e siamo usciti in giardino attraverso le uscite stabilite. Poi non abbiamo fatto rientro nelle classi non sapendo se il pericolo era passato. Siamo rimasti in giardino e poi ogni bambino ha fatto ritorno a casa.</a:t>
            </a:r>
            <a:endParaRPr sz="2900">
              <a:solidFill>
                <a:srgbClr val="741B47"/>
              </a:solidFill>
            </a:endParaRPr>
          </a:p>
          <a:p>
            <a:pPr marL="0" lvl="0" indent="0" algn="l" rtl="0">
              <a:spcBef>
                <a:spcPts val="1200"/>
              </a:spcBef>
              <a:spcAft>
                <a:spcPts val="0"/>
              </a:spcAft>
              <a:buNone/>
            </a:pPr>
            <a:r>
              <a:rPr lang="it" sz="2900">
                <a:solidFill>
                  <a:srgbClr val="741B47"/>
                </a:solidFill>
              </a:rPr>
              <a:t>                                                                                                                                                                  Chiara</a:t>
            </a:r>
            <a:endParaRPr sz="2900">
              <a:solidFill>
                <a:srgbClr val="741B47"/>
              </a:solidFill>
            </a:endParaRPr>
          </a:p>
          <a:p>
            <a:pPr marL="0" lvl="0" indent="0" algn="l" rtl="0">
              <a:spcBef>
                <a:spcPts val="1200"/>
              </a:spcBef>
              <a:spcAft>
                <a:spcPts val="0"/>
              </a:spcAft>
              <a:buNone/>
            </a:pPr>
            <a:endParaRPr>
              <a:solidFill>
                <a:srgbClr val="741B47"/>
              </a:solidFill>
            </a:endParaRPr>
          </a:p>
          <a:p>
            <a:pPr marL="0" lvl="0" indent="0" algn="l" rtl="0">
              <a:spcBef>
                <a:spcPts val="1200"/>
              </a:spcBef>
              <a:spcAft>
                <a:spcPts val="1200"/>
              </a:spcAft>
              <a:buNone/>
            </a:pPr>
            <a:endParaRPr sz="35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74E13"/>
        </a:solidFill>
        <a:effectLst/>
      </p:bgPr>
    </p:bg>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03" name="Google Shape;103;p21"/>
          <p:cNvSpPr txBox="1">
            <a:spLocks noGrp="1"/>
          </p:cNvSpPr>
          <p:nvPr>
            <p:ph type="body" idx="1"/>
          </p:nvPr>
        </p:nvSpPr>
        <p:spPr>
          <a:xfrm>
            <a:off x="401825" y="1205500"/>
            <a:ext cx="8358300" cy="4234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it" b="1">
                <a:solidFill>
                  <a:srgbClr val="00FF00"/>
                </a:solidFill>
              </a:rPr>
              <a:t>Mio papà Silvano ha fatto una prova antincendio e ha provato ad usare l’estintore per spegnere un possibile incendio.</a:t>
            </a:r>
            <a:endParaRPr b="1">
              <a:solidFill>
                <a:srgbClr val="00FF00"/>
              </a:solidFill>
            </a:endParaRPr>
          </a:p>
          <a:p>
            <a:pPr marL="0" lvl="0" indent="0" algn="l" rtl="0">
              <a:spcBef>
                <a:spcPts val="1200"/>
              </a:spcBef>
              <a:spcAft>
                <a:spcPts val="1200"/>
              </a:spcAft>
              <a:buNone/>
            </a:pPr>
            <a:r>
              <a:rPr lang="it" b="1">
                <a:solidFill>
                  <a:srgbClr val="00FF00"/>
                </a:solidFill>
              </a:rPr>
              <a:t>                                                                       Pietro</a:t>
            </a:r>
            <a:endParaRPr b="1">
              <a:solidFill>
                <a:srgbClr val="00FF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1316</Words>
  <Application>Microsoft Office PowerPoint</Application>
  <PresentationFormat>Presentazione su schermo (16:9)</PresentationFormat>
  <Paragraphs>77</Paragraphs>
  <Slides>13</Slides>
  <Notes>13</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13</vt:i4>
      </vt:variant>
    </vt:vector>
  </HeadingPairs>
  <TitlesOfParts>
    <vt:vector size="16" baseType="lpstr">
      <vt:lpstr>Arial</vt:lpstr>
      <vt:lpstr>Roboto</vt:lpstr>
      <vt:lpstr>Simple Light</vt:lpstr>
      <vt:lpstr>SEGNALE D’EMERGENZA Che faccio?</vt:lpstr>
      <vt:lpstr>                 FILASTROCCA DELL’EMERGENZA</vt:lpstr>
      <vt:lpstr>        HAI SENTITO IL SEGNALE D’ALLARME?</vt:lpstr>
      <vt:lpstr>Presentazione standard di PowerPoint</vt:lpstr>
      <vt:lpstr>              ABBIAMO INTERVISTATO  I NOSTRI GENITORI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 e poi può arrivare l’ IT ALERT!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SEGNALE D’EMERGENZA Che faccio?</dc:title>
  <dc:creator>sandra mangiapia</dc:creator>
  <cp:lastModifiedBy>utente</cp:lastModifiedBy>
  <cp:revision>2</cp:revision>
  <dcterms:modified xsi:type="dcterms:W3CDTF">2024-01-23T13:46:36Z</dcterms:modified>
</cp:coreProperties>
</file>